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8" r:id="rId3"/>
    <p:sldId id="299" r:id="rId4"/>
    <p:sldId id="257" r:id="rId5"/>
    <p:sldId id="283" r:id="rId6"/>
    <p:sldId id="284" r:id="rId7"/>
    <p:sldId id="265" r:id="rId8"/>
    <p:sldId id="260" r:id="rId9"/>
    <p:sldId id="292" r:id="rId10"/>
    <p:sldId id="293" r:id="rId11"/>
    <p:sldId id="294" r:id="rId12"/>
    <p:sldId id="295" r:id="rId13"/>
    <p:sldId id="270" r:id="rId14"/>
    <p:sldId id="271" r:id="rId15"/>
    <p:sldId id="288" r:id="rId16"/>
    <p:sldId id="290" r:id="rId17"/>
    <p:sldId id="272" r:id="rId18"/>
    <p:sldId id="273" r:id="rId19"/>
    <p:sldId id="286" r:id="rId20"/>
    <p:sldId id="291" r:id="rId21"/>
    <p:sldId id="261" r:id="rId22"/>
    <p:sldId id="275" r:id="rId23"/>
    <p:sldId id="280" r:id="rId24"/>
    <p:sldId id="296" r:id="rId25"/>
    <p:sldId id="297" r:id="rId26"/>
    <p:sldId id="287" r:id="rId27"/>
    <p:sldId id="262" r:id="rId28"/>
    <p:sldId id="301" r:id="rId29"/>
    <p:sldId id="263" r:id="rId30"/>
    <p:sldId id="300" r:id="rId31"/>
    <p:sldId id="264" r:id="rId3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405" autoAdjust="0"/>
    <p:restoredTop sz="94660"/>
  </p:normalViewPr>
  <p:slideViewPr>
    <p:cSldViewPr>
      <p:cViewPr varScale="1">
        <p:scale>
          <a:sx n="63" d="100"/>
          <a:sy n="63" d="100"/>
        </p:scale>
        <p:origin x="-13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3AED48-46F2-4CAB-B959-C9CCE9CFF602}" type="datetimeFigureOut">
              <a:rPr lang="ru-RU"/>
              <a:pPr>
                <a:defRPr/>
              </a:pPr>
              <a:t>26.03.2017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D1AD19-FB37-4964-92C4-E4F038BB05B9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3224759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8357D4-8258-49DD-A67C-D33D769DC552}" type="datetimeFigureOut">
              <a:rPr lang="ru-RU"/>
              <a:pPr>
                <a:defRPr/>
              </a:pPr>
              <a:t>26.03.2017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2F8A9D-C131-49F2-A804-4FAA17F0CB87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39341162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4FA00D-FE75-4C17-95FC-7F3AEB2CFBA1}" type="datetimeFigureOut">
              <a:rPr lang="ru-RU"/>
              <a:pPr>
                <a:defRPr/>
              </a:pPr>
              <a:t>26.03.2017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DD6AC4-C4DD-4CA7-B4C9-88F44D561D36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3204465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E84947-E619-416C-BD71-BA08EDC26F2F}" type="datetimeFigureOut">
              <a:rPr lang="ru-RU"/>
              <a:pPr>
                <a:defRPr/>
              </a:pPr>
              <a:t>26.03.2017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8F9269-29CA-4549-B3D2-2D9C3980A6E5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1846124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1A4EC9-0223-42F5-87F7-D342EB34D258}" type="datetimeFigureOut">
              <a:rPr lang="ru-RU"/>
              <a:pPr>
                <a:defRPr/>
              </a:pPr>
              <a:t>26.03.2017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727C37-203A-4A7C-8FEB-B63F0E4313FA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2525964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E84609-F614-47C5-A00A-76B297841708}" type="datetimeFigureOut">
              <a:rPr lang="ru-RU"/>
              <a:pPr>
                <a:defRPr/>
              </a:pPr>
              <a:t>26.03.2017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A8FDE4-578B-437C-87C1-CC93985589F5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2337848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CAD08-E5FB-4748-AD29-0C8201041228}" type="datetimeFigureOut">
              <a:rPr lang="ru-RU"/>
              <a:pPr>
                <a:defRPr/>
              </a:pPr>
              <a:t>26.03.2017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DB99B0-AACA-4F87-93A0-D51C34051CE9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2075019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8E1516-15B9-41E7-8E02-C7B02E92B7A2}" type="datetimeFigureOut">
              <a:rPr lang="ru-RU"/>
              <a:pPr>
                <a:defRPr/>
              </a:pPr>
              <a:t>26.03.2017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857334-3F8F-482E-AE9E-D66DDE8ECC49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1891648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D57D87-B402-41B6-AD3A-FAE9C495C924}" type="datetimeFigureOut">
              <a:rPr lang="ru-RU"/>
              <a:pPr>
                <a:defRPr/>
              </a:pPr>
              <a:t>26.03.2017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2F1E6B-9DAF-4A54-9F15-A0BAC1B4575B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3910537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126152-4164-41F5-914B-0396D36191DB}" type="datetimeFigureOut">
              <a:rPr lang="ru-RU"/>
              <a:pPr>
                <a:defRPr/>
              </a:pPr>
              <a:t>26.03.2017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2AD0ED-35F7-468D-9A64-049F18915F57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1221876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37FE0B-0AFF-4B78-A2B5-47202E22B8C2}" type="datetimeFigureOut">
              <a:rPr lang="ru-RU"/>
              <a:pPr>
                <a:defRPr/>
              </a:pPr>
              <a:t>26.03.2017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CA0017-63ED-431A-BBEF-470E8ED9B185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4224370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92333B2-0388-4556-A77C-51347D4AC23D}" type="datetimeFigureOut">
              <a:rPr lang="ru-RU"/>
              <a:pPr>
                <a:defRPr/>
              </a:pPr>
              <a:t>26.03.2017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2C0152E1-C3E2-4CCB-8336-A3EA7C3A94E9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ctrTitle"/>
          </p:nvPr>
        </p:nvSpPr>
        <p:spPr>
          <a:xfrm>
            <a:off x="571472" y="1071546"/>
            <a:ext cx="7772400" cy="4143404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4800" b="1" i="1" dirty="0" smtClean="0">
                <a:latin typeface="Monotype Corsiva" pitchFamily="66" charset="0"/>
                <a:ea typeface="HGｺﾞｼｯｸE"/>
              </a:rPr>
              <a:t>Преемственность </a:t>
            </a:r>
            <a:br>
              <a:rPr lang="ru-RU" sz="4800" b="1" i="1" dirty="0" smtClean="0">
                <a:latin typeface="Monotype Corsiva" pitchFamily="66" charset="0"/>
                <a:ea typeface="HGｺﾞｼｯｸE"/>
              </a:rPr>
            </a:br>
            <a:r>
              <a:rPr lang="ru-RU" sz="4800" b="1" i="1" dirty="0" smtClean="0">
                <a:latin typeface="Monotype Corsiva" pitchFamily="66" charset="0"/>
                <a:ea typeface="HGｺﾞｼｯｸE"/>
              </a:rPr>
              <a:t>детского сада и школы </a:t>
            </a:r>
            <a:br>
              <a:rPr lang="ru-RU" sz="4800" b="1" i="1" dirty="0" smtClean="0">
                <a:latin typeface="Monotype Corsiva" pitchFamily="66" charset="0"/>
                <a:ea typeface="HGｺﾞｼｯｸE"/>
              </a:rPr>
            </a:br>
            <a:r>
              <a:rPr lang="ru-RU" sz="4800" b="1" i="1" dirty="0" smtClean="0">
                <a:latin typeface="Monotype Corsiva" pitchFamily="66" charset="0"/>
                <a:ea typeface="HGｺﾞｼｯｸE"/>
              </a:rPr>
              <a:t>в соответствии </a:t>
            </a:r>
            <a:br>
              <a:rPr lang="ru-RU" sz="4800" b="1" i="1" dirty="0" smtClean="0">
                <a:latin typeface="Monotype Corsiva" pitchFamily="66" charset="0"/>
                <a:ea typeface="HGｺﾞｼｯｸE"/>
              </a:rPr>
            </a:br>
            <a:r>
              <a:rPr lang="ru-RU" sz="4800" b="1" i="1" dirty="0" smtClean="0">
                <a:latin typeface="Monotype Corsiva" pitchFamily="66" charset="0"/>
                <a:ea typeface="HGｺﾞｼｯｸE"/>
              </a:rPr>
              <a:t>с ФГОС ДО</a:t>
            </a:r>
            <a:endParaRPr lang="en-US" altLang="en-US" sz="4800" b="1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00232" y="4357694"/>
            <a:ext cx="6400800" cy="17526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Фото выставка «Наши мамы и папы – школьники»</a:t>
            </a:r>
            <a:endParaRPr lang="ru-RU" b="1" dirty="0"/>
          </a:p>
        </p:txBody>
      </p:sp>
      <p:pic>
        <p:nvPicPr>
          <p:cNvPr id="3074" name="Picture 2" descr="C:\Documents and Settings\ПРИВЕТ))))\Рабочий стол\Курасова Г.А\фотографии\школа\DSC0613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600199"/>
            <a:ext cx="6572295" cy="49292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Сюжетно-ролевая игра «Школа»</a:t>
            </a:r>
            <a:endParaRPr lang="ru-RU" b="1" dirty="0"/>
          </a:p>
        </p:txBody>
      </p:sp>
      <p:pic>
        <p:nvPicPr>
          <p:cNvPr id="4098" name="Picture 2" descr="C:\Documents and Settings\ПРИВЕТ))))\Рабочий стол\Курасова Г.А\фотографии\школа\DSC0613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1500174"/>
            <a:ext cx="6048417" cy="45363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Дидактическая игра «Первоклассник»</a:t>
            </a:r>
            <a:endParaRPr lang="ru-RU" b="1" dirty="0"/>
          </a:p>
        </p:txBody>
      </p:sp>
      <p:pic>
        <p:nvPicPr>
          <p:cNvPr id="5122" name="Picture 2" descr="C:\Documents and Settings\ПРИВЕТ))))\Рабочий стол\Курасова Г.А\фотографии\школа\DSC0612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1714488"/>
            <a:ext cx="3394472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Посещение школьной библиотеки</a:t>
            </a:r>
            <a:endParaRPr lang="ru-RU" b="1" dirty="0"/>
          </a:p>
        </p:txBody>
      </p:sp>
      <p:pic>
        <p:nvPicPr>
          <p:cNvPr id="1026" name="Picture 2" descr="C:\Documents and Settings\ПРИВЕТ))))\Рабочий стол\Курасова Г.А\фотографии\школа\DSC0599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Посещение школьного музея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2050" name="Picture 2" descr="C:\Documents and Settings\ПРИВЕТ))))\Рабочий стол\Курасова Г.А\фотографии\школа\DSC0602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483" y="2571744"/>
            <a:ext cx="4286280" cy="3214710"/>
          </a:xfrm>
          <a:prstGeom prst="rect">
            <a:avLst/>
          </a:prstGeom>
          <a:noFill/>
        </p:spPr>
      </p:pic>
      <p:pic>
        <p:nvPicPr>
          <p:cNvPr id="6" name="Рисунок 5" descr="C:\Documents and Settings\ПРИВЕТ))))\Рабочий стол\Курасова Г.А\фотографии\школа\DSC0602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1857364"/>
            <a:ext cx="3357586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Посещение учебных кабинетов</a:t>
            </a:r>
            <a:endParaRPr lang="ru-RU" b="1" dirty="0"/>
          </a:p>
        </p:txBody>
      </p:sp>
      <p:pic>
        <p:nvPicPr>
          <p:cNvPr id="6" name="Содержимое 5" descr="C:\Documents and Settings\ПРИВЕТ))))\Рабочий стол\Курасова Г.А\фотографии\школа\DSC06004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643050"/>
            <a:ext cx="339447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Documents and Settings\ПРИВЕТ))))\Рабочий стол\Курасова Г.А\фотографии\школа\DSC0601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1571612"/>
            <a:ext cx="3236126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Посещение спортзала</a:t>
            </a:r>
            <a:endParaRPr lang="ru-RU" dirty="0"/>
          </a:p>
        </p:txBody>
      </p:sp>
      <p:pic>
        <p:nvPicPr>
          <p:cNvPr id="4" name="Picture 2" descr="C:\Documents and Settings\ПРИВЕТ))))\Рабочий стол\Курасова Г.А\фотографии\школа\DSC0602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000240"/>
            <a:ext cx="3810027" cy="2857520"/>
          </a:xfrm>
          <a:prstGeom prst="rect">
            <a:avLst/>
          </a:prstGeom>
          <a:noFill/>
        </p:spPr>
      </p:pic>
      <p:pic>
        <p:nvPicPr>
          <p:cNvPr id="5" name="Рисунок 4" descr="C:\Documents and Settings\ПРИВЕТ))))\Рабочий стол\Курасова Г.А\фотографии\школа\DSC0602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2000240"/>
            <a:ext cx="3643338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Знакомство с учителями начальной школы</a:t>
            </a:r>
            <a:endParaRPr lang="ru-RU" b="1" dirty="0"/>
          </a:p>
        </p:txBody>
      </p:sp>
      <p:pic>
        <p:nvPicPr>
          <p:cNvPr id="3074" name="Picture 2" descr="C:\Documents and Settings\ПРИВЕТ))))\Рабочий стол\Курасова Г.А\фотографии\школа\DSC0599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357430"/>
            <a:ext cx="3905277" cy="2928958"/>
          </a:xfrm>
          <a:prstGeom prst="rect">
            <a:avLst/>
          </a:prstGeom>
          <a:noFill/>
        </p:spPr>
      </p:pic>
      <p:pic>
        <p:nvPicPr>
          <p:cNvPr id="6" name="Рисунок 5" descr="C:\Documents and Settings\ПРИВЕТ))))\Рабочий стол\Курасова Г.А\фотографии\школа\DSC0599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2357430"/>
            <a:ext cx="3786214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Выставка рисунков «Собственное имя»</a:t>
            </a:r>
            <a:endParaRPr lang="ru-RU" b="1" dirty="0"/>
          </a:p>
        </p:txBody>
      </p:sp>
      <p:pic>
        <p:nvPicPr>
          <p:cNvPr id="1027" name="Picture 3" descr="C:\Documents and Settings\ПРИВЕТ))))\Рабочий стол\Курасова Г.А\фотографии\школа\DSC061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2230" y="1600200"/>
            <a:ext cx="8039540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b="1" dirty="0" smtClean="0"/>
              <a:t>Веселые старты</a:t>
            </a:r>
            <a:endParaRPr lang="ru-RU" sz="5400" b="1" dirty="0"/>
          </a:p>
        </p:txBody>
      </p:sp>
      <p:pic>
        <p:nvPicPr>
          <p:cNvPr id="1026" name="Picture 2" descr="C:\Documents and Settings\ПРИВЕТ))))\Рабочий стол\Курасова Г.А\фотографии\школа\DSC0618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2231" y="1600200"/>
            <a:ext cx="3448266" cy="1941245"/>
          </a:xfrm>
          <a:prstGeom prst="rect">
            <a:avLst/>
          </a:prstGeom>
          <a:noFill/>
        </p:spPr>
      </p:pic>
      <p:pic>
        <p:nvPicPr>
          <p:cNvPr id="5" name="Рисунок 4" descr="C:\Documents and Settings\ПРИВЕТ))))\Рабочий стол\Курасова Г.А\фотографии\школа\DSC0615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1571612"/>
            <a:ext cx="3071834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Documents and Settings\ПРИВЕТ))))\Рабочий стол\Курасова Г.А\фотографии\школа\DSC0616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3786190"/>
            <a:ext cx="3429024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Documents and Settings\ПРИВЕТ))))\Рабочий стол\Курасова Г.А\фотографии\школа\DSC0617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628" y="3857628"/>
            <a:ext cx="3143272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2400" b="1" dirty="0" smtClean="0"/>
              <a:t>      С 01.09.2013 года с учетом вступления в силу нового закона «Об образовании» детский сад становится первой обязательной ступенью образовательного процесса. Государство теперь гарантирует не только доступность, но и качество образования на этой ступени.</a:t>
            </a:r>
          </a:p>
          <a:p>
            <a:pPr algn="ctr">
              <a:buNone/>
            </a:pPr>
            <a:r>
              <a:rPr lang="ru-RU" sz="2400" b="1" dirty="0" smtClean="0"/>
              <a:t>     </a:t>
            </a:r>
          </a:p>
          <a:p>
            <a:pPr algn="ctr">
              <a:buNone/>
            </a:pPr>
            <a:r>
              <a:rPr lang="ru-RU" sz="2400" b="1" dirty="0" smtClean="0"/>
              <a:t>      С 1.01. 2014 года все дошкольные образовательные учреждения России переходят на новый Федеральный государственный образовательный стандарт дошкольного образования (ФГОС ДО).</a:t>
            </a:r>
          </a:p>
          <a:p>
            <a:endParaRPr lang="ru-RU" sz="24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 </a:t>
            </a:r>
            <a:br>
              <a:rPr lang="ru-RU" b="1" dirty="0" smtClean="0"/>
            </a:br>
            <a:r>
              <a:rPr lang="ru-RU" sz="4000" b="1" dirty="0" smtClean="0"/>
              <a:t>Творческая гостиная </a:t>
            </a:r>
            <a:br>
              <a:rPr lang="ru-RU" sz="4000" b="1" dirty="0" smtClean="0"/>
            </a:br>
            <a:r>
              <a:rPr lang="ru-RU" sz="4000" b="1" dirty="0" smtClean="0"/>
              <a:t>«В гостях у дошколят» 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pic>
        <p:nvPicPr>
          <p:cNvPr id="4" name="Содержимое 3" descr="G:\DSC05713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428736"/>
            <a:ext cx="3357586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G:\DSC0571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1428736"/>
            <a:ext cx="3205169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G:\DSC0574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3929066"/>
            <a:ext cx="3357586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G:\DSC05727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72132" y="3786190"/>
            <a:ext cx="1924050" cy="256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Взаимодействие с родителями</a:t>
            </a:r>
            <a:br>
              <a:rPr lang="ru-RU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совместные родительские собрания с педагогами ДОУ и учителями школы;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круглые столы, дискуссионные встречи, педагогические «гостиные»;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консультации с педагогами ДОУ и школы; встречи родителей с будущими учителями;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дни открытых дверей;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анкетирование, тестирование родителей.</a:t>
            </a:r>
          </a:p>
          <a:p>
            <a:pPr>
              <a:buNone/>
              <a:defRPr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Родительское собрание</a:t>
            </a:r>
            <a:endParaRPr lang="ru-RU" b="1" dirty="0"/>
          </a:p>
        </p:txBody>
      </p:sp>
      <p:pic>
        <p:nvPicPr>
          <p:cNvPr id="6146" name="Picture 2" descr="C:\Documents and Settings\ПРИВЕТ))))\Рабочий стол\Курасова Г.А\фотографии\школа\DSC0541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071678"/>
            <a:ext cx="3581408" cy="2686056"/>
          </a:xfrm>
          <a:prstGeom prst="rect">
            <a:avLst/>
          </a:prstGeom>
          <a:noFill/>
        </p:spPr>
      </p:pic>
      <p:pic>
        <p:nvPicPr>
          <p:cNvPr id="6" name="Рисунок 5" descr="G:\родительское 2016\DSC0491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2071678"/>
            <a:ext cx="3571900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4000" b="1" dirty="0" smtClean="0"/>
              <a:t>Анкетирование родителей</a:t>
            </a:r>
            <a:br>
              <a:rPr lang="ru-RU" sz="40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>«</a:t>
            </a:r>
            <a:r>
              <a:rPr lang="ru-RU" sz="3600" b="1" i="1" dirty="0" smtClean="0"/>
              <a:t>Мой ребенок - будущий первоклассник»</a:t>
            </a:r>
            <a:endParaRPr lang="ru-RU" sz="3600" b="1" dirty="0"/>
          </a:p>
        </p:txBody>
      </p:sp>
      <p:pic>
        <p:nvPicPr>
          <p:cNvPr id="7170" name="Picture 2" descr="G:\родительское 2016\DSC0492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857496"/>
            <a:ext cx="4000528" cy="3000396"/>
          </a:xfrm>
          <a:prstGeom prst="rect">
            <a:avLst/>
          </a:prstGeom>
          <a:noFill/>
        </p:spPr>
      </p:pic>
      <p:pic>
        <p:nvPicPr>
          <p:cNvPr id="4" name="Рисунок 3" descr="G:\DSC0492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2786058"/>
            <a:ext cx="4129098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консультации для родителей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«Что происходит с ребенком при поступлении в школу?»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«Психологическая готовность детей к школьному обучению»,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«Режим будущего школьника», 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«Что должен знать и уметь будущий первоклассник?».   и др.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памятки для родителей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«10 советов родителям будущих первоклассников»,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«Что нельзя говорить школьнику»,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«Правила для родителей первоклассников (профилактика школьных неврозов 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дезадаптации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)»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др.</a:t>
            </a:r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                                     </a:t>
            </a:r>
            <a:endParaRPr lang="ru-RU" dirty="0"/>
          </a:p>
        </p:txBody>
      </p:sp>
      <p:pic>
        <p:nvPicPr>
          <p:cNvPr id="4" name="Picture 6" descr="DSC05140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3714752"/>
            <a:ext cx="2786082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DSC02099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3714752"/>
            <a:ext cx="3214710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229600" cy="1143000"/>
          </a:xfrm>
        </p:spPr>
        <p:txBody>
          <a:bodyPr/>
          <a:lstStyle/>
          <a:p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>Семинар – практикум </a:t>
            </a:r>
            <a:br>
              <a:rPr lang="ru-RU" sz="3600" b="1" dirty="0" smtClean="0"/>
            </a:br>
            <a:r>
              <a:rPr lang="ru-RU" sz="3600" b="1" i="1" dirty="0" smtClean="0"/>
              <a:t>«Игры для подготовки детей к обучению в школе» </a:t>
            </a:r>
            <a:endParaRPr lang="ru-RU" sz="3600" b="1" dirty="0"/>
          </a:p>
        </p:txBody>
      </p:sp>
      <p:pic>
        <p:nvPicPr>
          <p:cNvPr id="1026" name="Picture 2" descr="G:\DSC0542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500306"/>
            <a:ext cx="3803127" cy="2852345"/>
          </a:xfrm>
          <a:prstGeom prst="rect">
            <a:avLst/>
          </a:prstGeom>
          <a:noFill/>
        </p:spPr>
      </p:pic>
      <p:pic>
        <p:nvPicPr>
          <p:cNvPr id="5" name="Picture 7" descr="DSCN182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2500306"/>
            <a:ext cx="3708408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Взаимодействие  с педагогами</a:t>
            </a:r>
            <a:br>
              <a:rPr lang="ru-RU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ru-RU" sz="2400" dirty="0" smtClean="0">
                <a:latin typeface="Times New Roman" pitchFamily="18" charset="0"/>
                <a:ea typeface="HGｺﾞｼｯｸE"/>
                <a:cs typeface="Times New Roman" pitchFamily="18" charset="0"/>
              </a:rPr>
              <a:t>совместные педагогические советы (ДОУ и школа);</a:t>
            </a:r>
          </a:p>
          <a:p>
            <a:pPr>
              <a:buFontTx/>
              <a:buChar char="•"/>
            </a:pPr>
            <a:r>
              <a:rPr lang="ru-RU" sz="2400" dirty="0" smtClean="0">
                <a:latin typeface="Times New Roman" pitchFamily="18" charset="0"/>
                <a:ea typeface="HGｺﾞｼｯｸE"/>
                <a:cs typeface="Times New Roman" pitchFamily="18" charset="0"/>
              </a:rPr>
              <a:t> семинары, мастер- классы;</a:t>
            </a:r>
          </a:p>
          <a:p>
            <a:pPr eaLnBrk="1" hangingPunct="1"/>
            <a:r>
              <a:rPr lang="ru-RU" sz="2400" dirty="0" smtClean="0">
                <a:latin typeface="Times New Roman" pitchFamily="18" charset="0"/>
                <a:ea typeface="HGｺﾞｼｯｸE"/>
                <a:cs typeface="Times New Roman" pitchFamily="18" charset="0"/>
              </a:rPr>
              <a:t>круглые столы педагогов ДОУ и  учителей школы;</a:t>
            </a:r>
          </a:p>
          <a:p>
            <a:pPr>
              <a:buFontTx/>
              <a:buChar char="•"/>
            </a:pPr>
            <a:r>
              <a:rPr lang="ru-RU" sz="2400" dirty="0" smtClean="0">
                <a:latin typeface="Times New Roman" pitchFamily="18" charset="0"/>
                <a:ea typeface="HGｺﾞｼｯｸE"/>
                <a:cs typeface="Times New Roman" pitchFamily="18" charset="0"/>
              </a:rPr>
              <a:t> взаимодействие медицинских работников, психологов ДОУ и школы;</a:t>
            </a:r>
          </a:p>
          <a:p>
            <a:pPr>
              <a:buFontTx/>
              <a:buChar char="•"/>
            </a:pPr>
            <a:r>
              <a:rPr lang="ru-RU" sz="2400" dirty="0" smtClean="0">
                <a:latin typeface="Times New Roman" pitchFamily="18" charset="0"/>
                <a:ea typeface="HGｺﾞｼｯｸE"/>
                <a:cs typeface="Times New Roman" pitchFamily="18" charset="0"/>
              </a:rPr>
              <a:t> открытые показы образовательной деятельности в ДОУ и открытых уроков в школе;</a:t>
            </a:r>
          </a:p>
          <a:p>
            <a:pPr>
              <a:buFontTx/>
              <a:buChar char="•"/>
            </a:pPr>
            <a:r>
              <a:rPr lang="ru-RU" sz="2400" dirty="0" smtClean="0">
                <a:latin typeface="Times New Roman" pitchFamily="18" charset="0"/>
                <a:ea typeface="HGｺﾞｼｯｸE"/>
                <a:cs typeface="Times New Roman" pitchFamily="18" charset="0"/>
              </a:rPr>
              <a:t> педагогические и психологические наблюдения.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Взаимодействие  с педагогами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Семинар-практикум «Портрет первоклассника в системе ФГОС дошкольного образования».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Круглый стол «Развитие коммуникационной компетентности как условие адаптации при переходе из ДОУ в школу».</a:t>
            </a:r>
          </a:p>
          <a:p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Консультация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«Готовность детей старшего дошкольного возраста к школьному обучению»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00100" y="1714488"/>
            <a:ext cx="757242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 преемственности может быть успешно решена при тесном взаимодействии детского сада и школы. Выиграют от этого все, особенно дети. Ради детей можно найти время, силы и средства для решения задач преемственности.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   </a:t>
            </a:r>
          </a:p>
          <a:p>
            <a:pPr algn="ctr">
              <a:buNone/>
            </a:pPr>
            <a:r>
              <a:rPr lang="ru-RU" dirty="0" smtClean="0"/>
              <a:t> </a:t>
            </a:r>
            <a:r>
              <a:rPr lang="ru-RU" b="1" dirty="0" smtClean="0"/>
              <a:t>Важнейшая задача образования </a:t>
            </a:r>
            <a:r>
              <a:rPr lang="ru-RU" dirty="0" smtClean="0"/>
              <a:t>и его основной результат – это </a:t>
            </a:r>
            <a:r>
              <a:rPr lang="ru-RU" b="1" dirty="0" smtClean="0"/>
              <a:t>преемственность</a:t>
            </a:r>
            <a:r>
              <a:rPr lang="ru-RU" dirty="0" smtClean="0"/>
              <a:t>, создающая общий благоприятный фон для физического, эмоционального и интеллектуального развития ребёнка в ДОУ и начальной школе.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«Школа не должна вносить резкой перемены в жизни детей. Пусть, став учеником, ребенок продолжает делать сегодня то, что делал вчера. Пусть новое проявляется в его жизни постепенно и не ошеломляет лавиной впечатлений».</a:t>
            </a: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                                В.А.Сухомлинский</a:t>
            </a:r>
          </a:p>
          <a:p>
            <a:pPr>
              <a:buNone/>
            </a:pPr>
            <a:r>
              <a:rPr lang="ru-RU" sz="3600" dirty="0" smtClean="0"/>
              <a:t>      </a:t>
            </a:r>
          </a:p>
          <a:p>
            <a:pPr>
              <a:buNone/>
            </a:pPr>
            <a:r>
              <a:rPr lang="ru-RU" sz="3600" dirty="0" smtClean="0"/>
              <a:t>                                          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2\Рабочий стол\поможем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571472" y="1643050"/>
            <a:ext cx="8229600" cy="3571900"/>
          </a:xfrm>
        </p:spPr>
        <p:txBody>
          <a:bodyPr/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Школа и детский сад – два смежных звена в системе образования. Успехи в школьном обучении во многом зависят от качества знаний и умений, сформированных в дошкольном детстве, от уровня развития познавательных интересов и познавательной активности ребенка, т.е. от развития умственных способностей ребёнка.</a:t>
            </a:r>
            <a:endParaRPr lang="en-US" altLang="en-US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b="1" dirty="0" smtClean="0"/>
              <a:t>Цель:</a:t>
            </a:r>
            <a:endParaRPr lang="ru-RU" sz="5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обеспечение качественного дошкольного образования путем совершенствования системы работы по созданию единого образовательного пространства по преемственности воспитания и обучения детей между дошкольным учреждением и школой.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b="1" dirty="0" smtClean="0"/>
              <a:t>основные задачи взаимодействия:</a:t>
            </a: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z="2400" dirty="0" smtClean="0"/>
              <a:t>Реализация единой линии развития ребенка на этапах дошкольного и начального школьного детства, придав педагогическому процессу целостный, последовательный перспективный характер;</a:t>
            </a:r>
          </a:p>
          <a:p>
            <a:pPr lvl="0"/>
            <a:r>
              <a:rPr lang="ru-RU" sz="2400" dirty="0" smtClean="0"/>
              <a:t>Обеспечение условий, направленных на сохранение здоровья, эмоционального благополучия и развития индивидуальности каждого ребенка;</a:t>
            </a:r>
          </a:p>
          <a:p>
            <a:pPr lvl="0"/>
            <a:r>
              <a:rPr lang="ru-RU" sz="2400" dirty="0" smtClean="0"/>
              <a:t>Создание единой стратегии в работе с родителями;</a:t>
            </a:r>
          </a:p>
          <a:p>
            <a:pPr lvl="0"/>
            <a:r>
              <a:rPr lang="ru-RU" sz="2400" dirty="0" smtClean="0"/>
              <a:t>Обеспечение профессионального роста педагогов.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b="1" dirty="0" smtClean="0"/>
              <a:t/>
            </a:r>
            <a:br>
              <a:rPr lang="ru-RU" sz="5400" b="1" dirty="0" smtClean="0"/>
            </a:br>
            <a:r>
              <a:rPr lang="ru-RU" sz="5400" b="1" dirty="0" smtClean="0"/>
              <a:t>направления</a:t>
            </a:r>
            <a:br>
              <a:rPr lang="ru-RU" sz="5400" b="1" dirty="0" smtClean="0"/>
            </a:br>
            <a:endParaRPr lang="ru-RU" sz="5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800" dirty="0" smtClean="0"/>
              <a:t>Взаимодействие с педагогами</a:t>
            </a:r>
          </a:p>
          <a:p>
            <a:r>
              <a:rPr lang="ru-RU" sz="4800" dirty="0" smtClean="0"/>
              <a:t>Взаимодействие с родителями</a:t>
            </a:r>
          </a:p>
          <a:p>
            <a:r>
              <a:rPr lang="ru-RU" sz="4800" dirty="0" smtClean="0"/>
              <a:t>Взаимодействие с детьми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54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48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Взаимодействие с детьми</a:t>
            </a:r>
            <a:r>
              <a:rPr lang="ru-RU" sz="54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54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ru-RU" sz="5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0"/>
              </a:spcBef>
              <a:buFontTx/>
              <a:buChar char="•"/>
            </a:pPr>
            <a:r>
              <a:rPr lang="ru-RU" sz="2400" dirty="0" smtClean="0">
                <a:solidFill>
                  <a:srgbClr val="34352A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экскурсии в школу;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ru-RU" sz="2400" dirty="0" smtClean="0">
                <a:solidFill>
                  <a:srgbClr val="34352A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посещение школьного музея;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ru-RU" sz="2400" dirty="0" smtClean="0">
                <a:solidFill>
                  <a:srgbClr val="34352A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знакомство и взаимодействие дошкольников с учителями  начальной школы;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ru-RU" sz="2400" dirty="0" smtClean="0">
                <a:solidFill>
                  <a:srgbClr val="34352A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участие в  совместной творческой деятельности, игровых программах;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ru-RU" sz="2400" dirty="0" smtClean="0">
                <a:solidFill>
                  <a:srgbClr val="34352A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выставки рисунков и поделок;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ru-RU" sz="2400" dirty="0" smtClean="0">
                <a:solidFill>
                  <a:srgbClr val="34352A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встречи и беседы с бывшими воспитанниками детского сада;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ru-RU" sz="2400" dirty="0" smtClean="0">
                <a:solidFill>
                  <a:srgbClr val="34352A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совместные праздники и спортивные соревнования дошкольников и первоклассников;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ru-RU" sz="2400" dirty="0" smtClean="0">
                <a:solidFill>
                  <a:srgbClr val="34352A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участие в театрализованной деятельности.</a:t>
            </a:r>
          </a:p>
          <a:p>
            <a:pPr>
              <a:spcBef>
                <a:spcPct val="0"/>
              </a:spcBef>
              <a:buFontTx/>
              <a:buChar char="•"/>
            </a:pPr>
            <a:endParaRPr lang="ru-RU" sz="2000" dirty="0" smtClean="0">
              <a:solidFill>
                <a:srgbClr val="34352A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Уголок первоклассника</a:t>
            </a:r>
            <a:endParaRPr lang="ru-RU" b="1" dirty="0"/>
          </a:p>
        </p:txBody>
      </p:sp>
      <p:pic>
        <p:nvPicPr>
          <p:cNvPr id="2050" name="Picture 2" descr="C:\Documents and Settings\ПРИВЕТ))))\Рабочий стол\Курасова Г.А\фотографии\школа\DSC0613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4764" y="1600200"/>
            <a:ext cx="3394472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EAEAEA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703</TotalTime>
  <Words>607</Words>
  <Application>Microsoft Office PowerPoint</Application>
  <PresentationFormat>Экран (4:3)</PresentationFormat>
  <Paragraphs>77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Преемственность  детского сада и школы  в соответствии  с ФГОС ДО</vt:lpstr>
      <vt:lpstr> </vt:lpstr>
      <vt:lpstr>Слайд 3</vt:lpstr>
      <vt:lpstr>Школа и детский сад – два смежных звена в системе образования. Успехи в школьном обучении во многом зависят от качества знаний и умений, сформированных в дошкольном детстве, от уровня развития познавательных интересов и познавательной активности ребенка, т.е. от развития умственных способностей ребёнка.</vt:lpstr>
      <vt:lpstr>Цель:</vt:lpstr>
      <vt:lpstr> основные задачи взаимодействия: </vt:lpstr>
      <vt:lpstr> направления </vt:lpstr>
      <vt:lpstr> Взаимодействие с детьми </vt:lpstr>
      <vt:lpstr>Уголок первоклассника</vt:lpstr>
      <vt:lpstr>Фото выставка «Наши мамы и папы – школьники»</vt:lpstr>
      <vt:lpstr>Сюжетно-ролевая игра «Школа»</vt:lpstr>
      <vt:lpstr>Дидактическая игра «Первоклассник»</vt:lpstr>
      <vt:lpstr>Посещение школьной библиотеки</vt:lpstr>
      <vt:lpstr>Посещение школьного музея </vt:lpstr>
      <vt:lpstr>Посещение учебных кабинетов</vt:lpstr>
      <vt:lpstr>Посещение спортзала</vt:lpstr>
      <vt:lpstr>Знакомство с учителями начальной школы</vt:lpstr>
      <vt:lpstr>Выставка рисунков «Собственное имя»</vt:lpstr>
      <vt:lpstr>Веселые старты</vt:lpstr>
      <vt:lpstr>  Творческая гостиная  «В гостях у дошколят»  </vt:lpstr>
      <vt:lpstr> Взаимодействие с родителями </vt:lpstr>
      <vt:lpstr>Родительское собрание</vt:lpstr>
      <vt:lpstr>  Анкетирование родителей  «Мой ребенок - будущий первоклассник»</vt:lpstr>
      <vt:lpstr>консультации для родителей</vt:lpstr>
      <vt:lpstr>памятки для родителей</vt:lpstr>
      <vt:lpstr> Семинар – практикум  «Игры для подготовки детей к обучению в школе» </vt:lpstr>
      <vt:lpstr> Взаимодействие  с педагогами </vt:lpstr>
      <vt:lpstr>Взаимодействие  с педагогами</vt:lpstr>
      <vt:lpstr>Слайд 29</vt:lpstr>
      <vt:lpstr>Слайд 30</vt:lpstr>
      <vt:lpstr>Слайд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Федотова Виктория Александровна</dc:creator>
  <cp:lastModifiedBy>ПРИВЕТ))))</cp:lastModifiedBy>
  <cp:revision>68</cp:revision>
  <dcterms:created xsi:type="dcterms:W3CDTF">2011-01-05T19:20:23Z</dcterms:created>
  <dcterms:modified xsi:type="dcterms:W3CDTF">2017-03-26T12:39:18Z</dcterms:modified>
</cp:coreProperties>
</file>